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notesMasterIdLst>
    <p:notesMasterId r:id="rId8"/>
  </p:notesMasterIdLst>
  <p:sldIdLst>
    <p:sldId id="283" r:id="rId2"/>
    <p:sldId id="284" r:id="rId3"/>
    <p:sldId id="286" r:id="rId4"/>
    <p:sldId id="258" r:id="rId5"/>
    <p:sldId id="326" r:id="rId6"/>
    <p:sldId id="282" r:id="rId7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923B"/>
    <a:srgbClr val="2E75B6"/>
    <a:srgbClr val="BFE2EB"/>
    <a:srgbClr val="76C0D3"/>
    <a:srgbClr val="CCF0E2"/>
    <a:srgbClr val="BAB186"/>
    <a:srgbClr val="87DCBB"/>
    <a:srgbClr val="E1DDC9"/>
    <a:srgbClr val="A2BF61"/>
    <a:srgbClr val="C7D8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5971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178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A1DC1-C9D6-498B-8F58-2591BCFFBDB1}" type="datetimeFigureOut">
              <a:rPr lang="ru-RU" smtClean="0"/>
              <a:pPr/>
              <a:t>14.07.2017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D69400-D877-4FAC-98E2-D1CBFB7DE4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224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12F8F6-D6C1-4CAF-A71C-ABD747F2C012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744538"/>
            <a:ext cx="4975225" cy="3732212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Одним из самых эффективных инструментов достижения идеалов Производственной системы Росатом является стандартизированная работа. Применение стандартизированной работы на производстве – основной элемент в устранении потерь, минимизации запасов, а также в достижении сбалансированного и синхронизированного производства. </a:t>
            </a:r>
          </a:p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57072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733529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5646580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236248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7/14/2017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50555236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7/14/2017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02724403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745960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268834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460020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938067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342453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449215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81379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47237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7/14/2017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120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</p:sldLayoutIdLst>
  <p:transition spd="slow">
    <p:push dir="u"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351338"/>
          </a:xfrm>
          <a:solidFill>
            <a:schemeClr val="bg1">
              <a:alpha val="42000"/>
            </a:schemeClr>
          </a:solidFill>
        </p:spPr>
        <p:txBody>
          <a:bodyPr/>
          <a:lstStyle/>
          <a:p>
            <a:pPr marL="0" indent="0" algn="just">
              <a:buNone/>
            </a:pPr>
            <a:r>
              <a:rPr lang="vi-VN" b="1" dirty="0" smtClean="0"/>
              <a:t>Бережли́в</a:t>
            </a:r>
            <a:r>
              <a:rPr lang="ru-RU" b="1" dirty="0" smtClean="0"/>
              <a:t>АЯ поликлиника</a:t>
            </a:r>
            <a:r>
              <a:rPr lang="vi-VN" b="1" dirty="0" smtClean="0"/>
              <a:t> </a:t>
            </a:r>
            <a:r>
              <a:rPr lang="ru-RU" b="1" dirty="0" smtClean="0"/>
              <a:t> </a:t>
            </a:r>
            <a:r>
              <a:rPr lang="ru-RU" dirty="0"/>
              <a:t>- концепция </a:t>
            </a:r>
            <a:r>
              <a:rPr lang="ru-RU" dirty="0" smtClean="0"/>
              <a:t>медицинского менеджмента</a:t>
            </a:r>
            <a:r>
              <a:rPr lang="ru-RU" dirty="0"/>
              <a:t>, </a:t>
            </a:r>
            <a:r>
              <a:rPr lang="ru-RU" dirty="0" smtClean="0"/>
              <a:t>основана</a:t>
            </a:r>
            <a:r>
              <a:rPr lang="ru-RU" dirty="0"/>
              <a:t>  на неуклонном стремлении к устранению всех видов </a:t>
            </a:r>
            <a:r>
              <a:rPr lang="ru-RU" dirty="0" smtClean="0"/>
              <a:t> потерь и</a:t>
            </a:r>
            <a:r>
              <a:rPr lang="ru-RU" dirty="0"/>
              <a:t> предполагает вовлечение  в процесс </a:t>
            </a:r>
            <a:r>
              <a:rPr lang="ru-RU" dirty="0" smtClean="0"/>
              <a:t>оптимизации медицинской деятельности каждого сотрудника и   </a:t>
            </a:r>
            <a:r>
              <a:rPr lang="ru-RU" dirty="0"/>
              <a:t> и максимальную </a:t>
            </a:r>
          </a:p>
          <a:p>
            <a:pPr marL="0" indent="0" algn="just">
              <a:buNone/>
            </a:pPr>
            <a:r>
              <a:rPr lang="ru-RU" dirty="0"/>
              <a:t>ориентацию  на </a:t>
            </a:r>
            <a:r>
              <a:rPr lang="ru-RU" dirty="0" smtClean="0"/>
              <a:t>пациента.</a:t>
            </a:r>
          </a:p>
          <a:p>
            <a:pPr marL="0" indent="0" algn="just">
              <a:buNone/>
            </a:pPr>
            <a:r>
              <a:rPr lang="ru-RU" b="1" dirty="0" smtClean="0"/>
              <a:t>Сократить </a:t>
            </a:r>
            <a:r>
              <a:rPr lang="ru-RU" b="1" dirty="0"/>
              <a:t>потери </a:t>
            </a:r>
            <a:r>
              <a:rPr lang="ru-RU" b="1" dirty="0" smtClean="0"/>
              <a:t>- значит </a:t>
            </a:r>
            <a:r>
              <a:rPr lang="ru-RU" b="1" dirty="0"/>
              <a:t>устранить все, что увеличивает затраты времени и ресурсов, </a:t>
            </a:r>
            <a:r>
              <a:rPr lang="ru-RU" b="1" dirty="0" smtClean="0"/>
              <a:t>необходимые </a:t>
            </a:r>
            <a:r>
              <a:rPr lang="ru-RU" b="1" dirty="0"/>
              <a:t>для выполнения работы.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4800" y="152400"/>
            <a:ext cx="8534400" cy="1066800"/>
          </a:xfrm>
          <a:prstGeom prst="rect">
            <a:avLst/>
          </a:prstGeom>
          <a:solidFill>
            <a:srgbClr val="2E75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28650" y="62080"/>
            <a:ext cx="7886700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«БЕРЕЖЛИВАЯ ПОЛИКЛИНИКА»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950" y="4401911"/>
            <a:ext cx="2698749" cy="202406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814" y="4368573"/>
            <a:ext cx="2057400" cy="2057400"/>
          </a:xfrm>
          <a:prstGeom prst="rect">
            <a:avLst/>
          </a:prstGeom>
        </p:spPr>
      </p:pic>
      <p:sp>
        <p:nvSpPr>
          <p:cNvPr id="7" name="Стрелка вправо 6"/>
          <p:cNvSpPr/>
          <p:nvPr/>
        </p:nvSpPr>
        <p:spPr>
          <a:xfrm>
            <a:off x="4038600" y="5257800"/>
            <a:ext cx="1371600" cy="609600"/>
          </a:xfrm>
          <a:prstGeom prst="right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1279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600" y="304800"/>
            <a:ext cx="8610600" cy="1066800"/>
          </a:xfrm>
          <a:prstGeom prst="rect">
            <a:avLst/>
          </a:prstGeom>
          <a:solidFill>
            <a:srgbClr val="2E75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90550" y="304800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Предпосылки к внедрению процесса «Бережливая поликлиника»:</a:t>
            </a:r>
            <a:br>
              <a:rPr lang="ru-RU" b="1" dirty="0" smtClean="0">
                <a:solidFill>
                  <a:schemeClr val="bg1"/>
                </a:solidFill>
              </a:rPr>
            </a:b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4043" y="1371600"/>
            <a:ext cx="8610600" cy="5632311"/>
          </a:xfrm>
          <a:prstGeom prst="rect">
            <a:avLst/>
          </a:prstGeom>
          <a:solidFill>
            <a:schemeClr val="bg1">
              <a:alpha val="48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itchFamily="2" charset="2"/>
              <a:buChar char="ü"/>
            </a:pPr>
            <a:r>
              <a:rPr lang="ru-RU" sz="3600" dirty="0" smtClean="0"/>
              <a:t>  </a:t>
            </a:r>
            <a:r>
              <a:rPr lang="ru-RU" sz="3600" dirty="0" smtClean="0">
                <a:solidFill>
                  <a:srgbClr val="002060"/>
                </a:solidFill>
              </a:rPr>
              <a:t>Устаревшие технологии</a:t>
            </a:r>
            <a:endParaRPr lang="ru-RU" sz="3600" dirty="0">
              <a:solidFill>
                <a:srgbClr val="002060"/>
              </a:solidFill>
            </a:endParaRPr>
          </a:p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itchFamily="2" charset="2"/>
              <a:buChar char="ü"/>
            </a:pPr>
            <a:r>
              <a:rPr lang="ru-RU" sz="3600" dirty="0" smtClean="0">
                <a:solidFill>
                  <a:srgbClr val="002060"/>
                </a:solidFill>
              </a:rPr>
              <a:t>  Устаревшее оборудование</a:t>
            </a:r>
            <a:endParaRPr lang="ru-RU" sz="3600" dirty="0">
              <a:solidFill>
                <a:srgbClr val="002060"/>
              </a:solidFill>
            </a:endParaRPr>
          </a:p>
          <a:p>
            <a:pPr marL="546100" indent="-546100">
              <a:buClr>
                <a:schemeClr val="accent5">
                  <a:lumMod val="50000"/>
                </a:schemeClr>
              </a:buClr>
              <a:buFont typeface="Wingdings" pitchFamily="2" charset="2"/>
              <a:buChar char="ü"/>
            </a:pPr>
            <a:r>
              <a:rPr lang="ru-RU" sz="3600" dirty="0" smtClean="0">
                <a:solidFill>
                  <a:srgbClr val="002060"/>
                </a:solidFill>
              </a:rPr>
              <a:t>Нехватка </a:t>
            </a:r>
            <a:r>
              <a:rPr lang="ru-RU" sz="3600" dirty="0">
                <a:solidFill>
                  <a:srgbClr val="002060"/>
                </a:solidFill>
              </a:rPr>
              <a:t>квалифицированного </a:t>
            </a:r>
            <a:r>
              <a:rPr lang="ru-RU" sz="3600" dirty="0" smtClean="0">
                <a:solidFill>
                  <a:srgbClr val="002060"/>
                </a:solidFill>
              </a:rPr>
              <a:t>персонала</a:t>
            </a:r>
          </a:p>
          <a:p>
            <a:pPr marL="546100" indent="-546100">
              <a:buClr>
                <a:schemeClr val="accent5">
                  <a:lumMod val="50000"/>
                </a:schemeClr>
              </a:buClr>
              <a:buFont typeface="Wingdings" pitchFamily="2" charset="2"/>
              <a:buChar char="ü"/>
            </a:pPr>
            <a:r>
              <a:rPr lang="ru-RU" sz="3600" dirty="0" smtClean="0">
                <a:solidFill>
                  <a:srgbClr val="002060"/>
                </a:solidFill>
              </a:rPr>
              <a:t>Большой объём работ при нехватке квалифицированного персонала</a:t>
            </a:r>
          </a:p>
          <a:p>
            <a:pPr marL="546100" indent="-546100">
              <a:buClr>
                <a:schemeClr val="accent5">
                  <a:lumMod val="50000"/>
                </a:schemeClr>
              </a:buClr>
              <a:buFont typeface="Wingdings" pitchFamily="2" charset="2"/>
              <a:buChar char="ü"/>
            </a:pPr>
            <a:r>
              <a:rPr lang="ru-RU" sz="3600" dirty="0" smtClean="0">
                <a:solidFill>
                  <a:srgbClr val="002060"/>
                </a:solidFill>
              </a:rPr>
              <a:t>Ограниченные денежные ресурсы</a:t>
            </a:r>
          </a:p>
          <a:p>
            <a:pPr marL="546100" indent="-546100">
              <a:buClr>
                <a:schemeClr val="accent5">
                  <a:lumMod val="50000"/>
                </a:schemeClr>
              </a:buClr>
              <a:buFont typeface="Wingdings" pitchFamily="2" charset="2"/>
              <a:buChar char="ü"/>
            </a:pPr>
            <a:r>
              <a:rPr lang="ru-RU" sz="3600" dirty="0" smtClean="0">
                <a:solidFill>
                  <a:srgbClr val="002060"/>
                </a:solidFill>
              </a:rPr>
              <a:t>Недостаточная удовлетворённость пациентов </a:t>
            </a:r>
          </a:p>
          <a:p>
            <a:endParaRPr lang="ru-RU" sz="36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9287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99327" y="1345793"/>
            <a:ext cx="8764932" cy="4846118"/>
            <a:chOff x="476696" y="2286926"/>
            <a:chExt cx="7306214" cy="4048971"/>
          </a:xfrm>
        </p:grpSpPr>
        <p:sp>
          <p:nvSpPr>
            <p:cNvPr id="20" name="Rectangle 2"/>
            <p:cNvSpPr>
              <a:spLocks noChangeArrowheads="1"/>
            </p:cNvSpPr>
            <p:nvPr/>
          </p:nvSpPr>
          <p:spPr bwMode="auto">
            <a:xfrm>
              <a:off x="1646429" y="2388526"/>
              <a:ext cx="5181600" cy="37496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tx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ru-RU" sz="1662">
                <a:latin typeface="Arial" charset="0"/>
              </a:endParaRPr>
            </a:p>
          </p:txBody>
        </p:sp>
        <p:sp>
          <p:nvSpPr>
            <p:cNvPr id="21" name="Rectangle 3"/>
            <p:cNvSpPr>
              <a:spLocks noChangeArrowheads="1"/>
            </p:cNvSpPr>
            <p:nvPr/>
          </p:nvSpPr>
          <p:spPr bwMode="auto">
            <a:xfrm>
              <a:off x="2416366" y="5279363"/>
              <a:ext cx="1003300" cy="730250"/>
            </a:xfrm>
            <a:prstGeom prst="rect">
              <a:avLst/>
            </a:prstGeom>
            <a:solidFill>
              <a:srgbClr val="0066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ru-RU" altLang="ru-RU" sz="1662"/>
            </a:p>
          </p:txBody>
        </p:sp>
        <p:sp>
          <p:nvSpPr>
            <p:cNvPr id="22" name="Rectangle 4"/>
            <p:cNvSpPr>
              <a:spLocks noChangeArrowheads="1"/>
            </p:cNvSpPr>
            <p:nvPr/>
          </p:nvSpPr>
          <p:spPr bwMode="auto">
            <a:xfrm>
              <a:off x="3432366" y="4538001"/>
              <a:ext cx="969963" cy="727075"/>
            </a:xfrm>
            <a:prstGeom prst="rect">
              <a:avLst/>
            </a:prstGeom>
            <a:solidFill>
              <a:srgbClr val="7030A0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ru-RU" altLang="ru-RU" sz="1846"/>
            </a:p>
          </p:txBody>
        </p:sp>
        <p:sp>
          <p:nvSpPr>
            <p:cNvPr id="23" name="Rectangle 5"/>
            <p:cNvSpPr>
              <a:spLocks noChangeArrowheads="1"/>
            </p:cNvSpPr>
            <p:nvPr/>
          </p:nvSpPr>
          <p:spPr bwMode="auto">
            <a:xfrm>
              <a:off x="4403916" y="3793463"/>
              <a:ext cx="968375" cy="730250"/>
            </a:xfrm>
            <a:prstGeom prst="rect">
              <a:avLst/>
            </a:prstGeom>
            <a:solidFill>
              <a:srgbClr val="CCCC00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ru-RU" altLang="ru-RU" sz="1846"/>
            </a:p>
          </p:txBody>
        </p:sp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5396104" y="3050513"/>
              <a:ext cx="968375" cy="73025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ru-RU" altLang="ru-RU" sz="1846"/>
            </a:p>
          </p:txBody>
        </p:sp>
        <p:sp>
          <p:nvSpPr>
            <p:cNvPr id="25" name="Rectangle 7"/>
            <p:cNvSpPr>
              <a:spLocks noChangeArrowheads="1"/>
            </p:cNvSpPr>
            <p:nvPr/>
          </p:nvSpPr>
          <p:spPr bwMode="auto">
            <a:xfrm>
              <a:off x="6377179" y="2286926"/>
              <a:ext cx="1092200" cy="7493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ru-RU" altLang="ru-RU" sz="1662"/>
            </a:p>
          </p:txBody>
        </p:sp>
        <p:sp>
          <p:nvSpPr>
            <p:cNvPr id="30" name="Rectangle 12"/>
            <p:cNvSpPr>
              <a:spLocks noChangeArrowheads="1"/>
            </p:cNvSpPr>
            <p:nvPr/>
          </p:nvSpPr>
          <p:spPr bwMode="auto">
            <a:xfrm>
              <a:off x="476696" y="4683834"/>
              <a:ext cx="2669920" cy="277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74729" tIns="36631" rIns="74729" bIns="36631">
              <a:spAutoFit/>
            </a:bodyPr>
            <a:lstStyle/>
            <a:p>
              <a:pPr algn="ctr" defTabSz="570049" eaLnBrk="0" hangingPunct="0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Соблюдай порядок</a:t>
              </a:r>
              <a:endPara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31" name="Rectangle 13"/>
            <p:cNvSpPr>
              <a:spLocks noChangeArrowheads="1"/>
            </p:cNvSpPr>
            <p:nvPr/>
          </p:nvSpPr>
          <p:spPr bwMode="auto">
            <a:xfrm>
              <a:off x="1646429" y="3808233"/>
              <a:ext cx="2558032" cy="370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74729" tIns="36631" rIns="74729" bIns="36631">
              <a:spAutoFit/>
            </a:bodyPr>
            <a:lstStyle/>
            <a:p>
              <a:pPr algn="ctr" defTabSz="570049" eaLnBrk="0" hangingPunct="0">
                <a:spcBef>
                  <a:spcPct val="50000"/>
                </a:spcBef>
                <a:defRPr/>
              </a:pPr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Содержи в чистоте</a:t>
              </a:r>
              <a:endPara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32" name="Rectangle 14"/>
            <p:cNvSpPr>
              <a:spLocks noChangeArrowheads="1"/>
            </p:cNvSpPr>
            <p:nvPr/>
          </p:nvSpPr>
          <p:spPr bwMode="auto">
            <a:xfrm>
              <a:off x="2804565" y="3208611"/>
              <a:ext cx="2323138" cy="3086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74729" tIns="36631" rIns="74729" bIns="36631">
              <a:spAutoFit/>
            </a:bodyPr>
            <a:lstStyle/>
            <a:p>
              <a:pPr algn="ctr" defTabSz="570049" eaLnBrk="0" hangingPunct="0">
                <a:lnSpc>
                  <a:spcPct val="80000"/>
                </a:lnSpc>
                <a:spcBef>
                  <a:spcPct val="50000"/>
                </a:spcBef>
                <a:defRPr/>
              </a:pPr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Стандартизируй</a:t>
              </a:r>
              <a:endParaRPr lang="en-US" sz="1846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33" name="Rectangle 15"/>
            <p:cNvSpPr>
              <a:spLocks noChangeArrowheads="1"/>
            </p:cNvSpPr>
            <p:nvPr/>
          </p:nvSpPr>
          <p:spPr bwMode="auto">
            <a:xfrm>
              <a:off x="3966134" y="2426624"/>
              <a:ext cx="2416786" cy="3086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74729" tIns="36631" rIns="74729" bIns="36631">
              <a:spAutoFit/>
            </a:bodyPr>
            <a:lstStyle/>
            <a:p>
              <a:pPr algn="ctr" defTabSz="570049" eaLnBrk="0" hangingPunct="0">
                <a:lnSpc>
                  <a:spcPct val="80000"/>
                </a:lnSpc>
                <a:spcBef>
                  <a:spcPct val="50000"/>
                </a:spcBef>
                <a:defRPr/>
              </a:pPr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Совершенствуй</a:t>
              </a:r>
              <a:endPara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34" name="Rectangle 16"/>
            <p:cNvSpPr>
              <a:spLocks noChangeArrowheads="1"/>
            </p:cNvSpPr>
            <p:nvPr/>
          </p:nvSpPr>
          <p:spPr bwMode="auto">
            <a:xfrm>
              <a:off x="697104" y="5443367"/>
              <a:ext cx="1651793" cy="3086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74729" tIns="36631" rIns="74729" bIns="36631">
              <a:spAutoFit/>
            </a:bodyPr>
            <a:lstStyle/>
            <a:p>
              <a:pPr algn="ctr" defTabSz="570049" eaLnBrk="0" hangingPunct="0">
                <a:lnSpc>
                  <a:spcPct val="80000"/>
                </a:lnSpc>
                <a:spcBef>
                  <a:spcPct val="50000"/>
                </a:spcBef>
                <a:defRPr/>
              </a:pPr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Сортируй</a:t>
              </a:r>
              <a:endPara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37" name="Rectangle 16"/>
            <p:cNvSpPr>
              <a:spLocks noChangeArrowheads="1"/>
            </p:cNvSpPr>
            <p:nvPr/>
          </p:nvSpPr>
          <p:spPr bwMode="auto">
            <a:xfrm>
              <a:off x="2137536" y="6084226"/>
              <a:ext cx="1719262" cy="25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74729" tIns="36631" rIns="74729" bIns="36631">
              <a:spAutoFit/>
            </a:bodyPr>
            <a:lstStyle/>
            <a:p>
              <a:pPr algn="ctr" defTabSz="570049" eaLnBrk="0" hangingPunct="0">
                <a:lnSpc>
                  <a:spcPct val="80000"/>
                </a:lnSpc>
                <a:spcBef>
                  <a:spcPct val="50000"/>
                </a:spcBef>
                <a:defRPr/>
              </a:pPr>
              <a:r>
                <a:rPr lang="ru-RU" sz="1846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ШАГ 1</a:t>
              </a:r>
              <a:endParaRPr lang="en-US" sz="1846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38" name="Rectangle 16"/>
            <p:cNvSpPr>
              <a:spLocks noChangeArrowheads="1"/>
            </p:cNvSpPr>
            <p:nvPr/>
          </p:nvSpPr>
          <p:spPr bwMode="auto">
            <a:xfrm>
              <a:off x="3106503" y="5430176"/>
              <a:ext cx="1719262" cy="25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74729" tIns="36631" rIns="74729" bIns="36631">
              <a:spAutoFit/>
            </a:bodyPr>
            <a:lstStyle/>
            <a:p>
              <a:pPr algn="ctr" defTabSz="570049" eaLnBrk="0" hangingPunct="0">
                <a:lnSpc>
                  <a:spcPct val="80000"/>
                </a:lnSpc>
                <a:spcBef>
                  <a:spcPct val="50000"/>
                </a:spcBef>
                <a:defRPr/>
              </a:pPr>
              <a:r>
                <a:rPr lang="ru-RU" sz="1846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ШАГ 2</a:t>
              </a:r>
              <a:endParaRPr lang="en-US" sz="1846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39" name="Rectangle 16"/>
            <p:cNvSpPr>
              <a:spLocks noChangeArrowheads="1"/>
            </p:cNvSpPr>
            <p:nvPr/>
          </p:nvSpPr>
          <p:spPr bwMode="auto">
            <a:xfrm>
              <a:off x="4089166" y="4738026"/>
              <a:ext cx="1719262" cy="25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74729" tIns="36631" rIns="74729" bIns="36631">
              <a:spAutoFit/>
            </a:bodyPr>
            <a:lstStyle/>
            <a:p>
              <a:pPr algn="ctr" defTabSz="570049" eaLnBrk="0" hangingPunct="0">
                <a:lnSpc>
                  <a:spcPct val="80000"/>
                </a:lnSpc>
                <a:spcBef>
                  <a:spcPct val="50000"/>
                </a:spcBef>
                <a:defRPr/>
              </a:pPr>
              <a:r>
                <a:rPr lang="ru-RU" sz="1846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ШАГ 3</a:t>
              </a:r>
              <a:endParaRPr lang="en-US" sz="1846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40" name="Rectangle 16"/>
            <p:cNvSpPr>
              <a:spLocks noChangeArrowheads="1"/>
            </p:cNvSpPr>
            <p:nvPr/>
          </p:nvSpPr>
          <p:spPr bwMode="auto">
            <a:xfrm>
              <a:off x="5506808" y="3995076"/>
              <a:ext cx="1233114" cy="25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74729" tIns="36631" rIns="74729" bIns="36631">
              <a:spAutoFit/>
            </a:bodyPr>
            <a:lstStyle/>
            <a:p>
              <a:pPr algn="ctr" defTabSz="570049" eaLnBrk="0" hangingPunct="0">
                <a:lnSpc>
                  <a:spcPct val="80000"/>
                </a:lnSpc>
                <a:spcBef>
                  <a:spcPct val="50000"/>
                </a:spcBef>
                <a:defRPr/>
              </a:pPr>
              <a:r>
                <a:rPr lang="ru-RU" sz="1846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ШАГ 4</a:t>
              </a:r>
              <a:endParaRPr lang="en-US" sz="1846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41" name="Rectangle 16"/>
            <p:cNvSpPr>
              <a:spLocks noChangeArrowheads="1"/>
            </p:cNvSpPr>
            <p:nvPr/>
          </p:nvSpPr>
          <p:spPr bwMode="auto">
            <a:xfrm>
              <a:off x="6063648" y="3281995"/>
              <a:ext cx="1719262" cy="25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74729" tIns="36631" rIns="74729" bIns="36631">
              <a:spAutoFit/>
            </a:bodyPr>
            <a:lstStyle/>
            <a:p>
              <a:pPr algn="ctr" defTabSz="570049" eaLnBrk="0" hangingPunct="0">
                <a:lnSpc>
                  <a:spcPct val="80000"/>
                </a:lnSpc>
                <a:spcBef>
                  <a:spcPct val="50000"/>
                </a:spcBef>
                <a:defRPr/>
              </a:pPr>
              <a:r>
                <a:rPr lang="ru-RU" sz="1846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ШАГ 5</a:t>
              </a:r>
              <a:endParaRPr lang="en-US" sz="1846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99326" y="440219"/>
            <a:ext cx="3154860" cy="181588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+mj-lt"/>
              </a:rPr>
              <a:t>Методология проекта основана </a:t>
            </a:r>
          </a:p>
          <a:p>
            <a:r>
              <a:rPr lang="ru-RU" sz="2800" b="1" dirty="0">
                <a:solidFill>
                  <a:schemeClr val="bg1"/>
                </a:solidFill>
                <a:latin typeface="+mj-lt"/>
              </a:rPr>
              <a:t>на системе 5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S</a:t>
            </a:r>
            <a:endParaRPr lang="ru-RU" sz="28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589511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99766" y="1548599"/>
            <a:ext cx="6228715" cy="252095"/>
          </a:xfrm>
          <a:custGeom>
            <a:avLst/>
            <a:gdLst/>
            <a:ahLst/>
            <a:cxnLst/>
            <a:rect l="l" t="t" r="r" b="b"/>
            <a:pathLst>
              <a:path w="6228715" h="252094">
                <a:moveTo>
                  <a:pt x="0" y="252006"/>
                </a:moveTo>
                <a:lnTo>
                  <a:pt x="6228207" y="252006"/>
                </a:lnTo>
                <a:lnTo>
                  <a:pt x="6228207" y="0"/>
                </a:lnTo>
                <a:lnTo>
                  <a:pt x="0" y="0"/>
                </a:lnTo>
                <a:lnTo>
                  <a:pt x="0" y="252006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699766" y="1548599"/>
            <a:ext cx="6228715" cy="252095"/>
          </a:xfrm>
          <a:custGeom>
            <a:avLst/>
            <a:gdLst/>
            <a:ahLst/>
            <a:cxnLst/>
            <a:rect l="l" t="t" r="r" b="b"/>
            <a:pathLst>
              <a:path w="6228715" h="252094">
                <a:moveTo>
                  <a:pt x="0" y="252006"/>
                </a:moveTo>
                <a:lnTo>
                  <a:pt x="6228207" y="252006"/>
                </a:lnTo>
                <a:lnTo>
                  <a:pt x="6228207" y="0"/>
                </a:lnTo>
                <a:lnTo>
                  <a:pt x="0" y="0"/>
                </a:lnTo>
                <a:lnTo>
                  <a:pt x="0" y="252006"/>
                </a:lnTo>
                <a:close/>
              </a:path>
            </a:pathLst>
          </a:custGeom>
          <a:ln w="25400">
            <a:solidFill>
              <a:srgbClr val="8063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05936" y="910446"/>
            <a:ext cx="5702935" cy="835660"/>
          </a:xfrm>
          <a:custGeom>
            <a:avLst/>
            <a:gdLst/>
            <a:ahLst/>
            <a:cxnLst/>
            <a:rect l="l" t="t" r="r" b="b"/>
            <a:pathLst>
              <a:path w="5702934" h="835660">
                <a:moveTo>
                  <a:pt x="5563488" y="0"/>
                </a:moveTo>
                <a:lnTo>
                  <a:pt x="139192" y="0"/>
                </a:lnTo>
                <a:lnTo>
                  <a:pt x="95211" y="7099"/>
                </a:lnTo>
                <a:lnTo>
                  <a:pt x="57003" y="26867"/>
                </a:lnTo>
                <a:lnTo>
                  <a:pt x="26867" y="57003"/>
                </a:lnTo>
                <a:lnTo>
                  <a:pt x="7099" y="95211"/>
                </a:lnTo>
                <a:lnTo>
                  <a:pt x="0" y="139191"/>
                </a:lnTo>
                <a:lnTo>
                  <a:pt x="0" y="696087"/>
                </a:lnTo>
                <a:lnTo>
                  <a:pt x="7099" y="740067"/>
                </a:lnTo>
                <a:lnTo>
                  <a:pt x="26867" y="778275"/>
                </a:lnTo>
                <a:lnTo>
                  <a:pt x="57003" y="808411"/>
                </a:lnTo>
                <a:lnTo>
                  <a:pt x="95211" y="828179"/>
                </a:lnTo>
                <a:lnTo>
                  <a:pt x="139192" y="835278"/>
                </a:lnTo>
                <a:lnTo>
                  <a:pt x="5563488" y="835278"/>
                </a:lnTo>
                <a:lnTo>
                  <a:pt x="5607469" y="828179"/>
                </a:lnTo>
                <a:lnTo>
                  <a:pt x="5645677" y="808411"/>
                </a:lnTo>
                <a:lnTo>
                  <a:pt x="5675813" y="778275"/>
                </a:lnTo>
                <a:lnTo>
                  <a:pt x="5695581" y="740067"/>
                </a:lnTo>
                <a:lnTo>
                  <a:pt x="5702681" y="696087"/>
                </a:lnTo>
                <a:lnTo>
                  <a:pt x="5702681" y="139191"/>
                </a:lnTo>
                <a:lnTo>
                  <a:pt x="5695581" y="95211"/>
                </a:lnTo>
                <a:lnTo>
                  <a:pt x="5675813" y="57003"/>
                </a:lnTo>
                <a:lnTo>
                  <a:pt x="5645677" y="26867"/>
                </a:lnTo>
                <a:lnTo>
                  <a:pt x="5607469" y="7099"/>
                </a:lnTo>
                <a:lnTo>
                  <a:pt x="5563488" y="0"/>
                </a:lnTo>
                <a:close/>
              </a:path>
            </a:pathLst>
          </a:custGeom>
          <a:solidFill>
            <a:srgbClr val="AD9CC4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    </a:t>
            </a:r>
            <a:endParaRPr lang="ru-RU" sz="1200" dirty="0" smtClean="0"/>
          </a:p>
          <a:p>
            <a:pPr algn="ctr"/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</a:rPr>
              <a:t>     </a:t>
            </a:r>
            <a:r>
              <a:rPr lang="ru-RU" sz="2000" b="1" dirty="0" smtClean="0"/>
              <a:t>ОПТИМИЗАЦИЯ РАБОТЫ РЕГИСТРАТУРЫ</a:t>
            </a:r>
            <a:endParaRPr lang="ru-RU" sz="2400" b="1" dirty="0" smtClean="0"/>
          </a:p>
          <a:p>
            <a:endParaRPr lang="ru-RU" sz="2400" b="1" dirty="0">
              <a:solidFill>
                <a:schemeClr val="bg1"/>
              </a:solidFill>
            </a:endParaRPr>
          </a:p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14600" y="909709"/>
            <a:ext cx="5702935" cy="835660"/>
          </a:xfrm>
          <a:custGeom>
            <a:avLst/>
            <a:gdLst/>
            <a:ahLst/>
            <a:cxnLst/>
            <a:rect l="l" t="t" r="r" b="b"/>
            <a:pathLst>
              <a:path w="5702934" h="835660">
                <a:moveTo>
                  <a:pt x="0" y="139191"/>
                </a:moveTo>
                <a:lnTo>
                  <a:pt x="7099" y="95211"/>
                </a:lnTo>
                <a:lnTo>
                  <a:pt x="26867" y="57003"/>
                </a:lnTo>
                <a:lnTo>
                  <a:pt x="57003" y="26867"/>
                </a:lnTo>
                <a:lnTo>
                  <a:pt x="95211" y="7099"/>
                </a:lnTo>
                <a:lnTo>
                  <a:pt x="139192" y="0"/>
                </a:lnTo>
                <a:lnTo>
                  <a:pt x="5563488" y="0"/>
                </a:lnTo>
                <a:lnTo>
                  <a:pt x="5607469" y="7099"/>
                </a:lnTo>
                <a:lnTo>
                  <a:pt x="5645677" y="26867"/>
                </a:lnTo>
                <a:lnTo>
                  <a:pt x="5675813" y="57003"/>
                </a:lnTo>
                <a:lnTo>
                  <a:pt x="5695581" y="95211"/>
                </a:lnTo>
                <a:lnTo>
                  <a:pt x="5702681" y="139191"/>
                </a:lnTo>
                <a:lnTo>
                  <a:pt x="5702681" y="696087"/>
                </a:lnTo>
                <a:lnTo>
                  <a:pt x="5695581" y="740067"/>
                </a:lnTo>
                <a:lnTo>
                  <a:pt x="5675813" y="778275"/>
                </a:lnTo>
                <a:lnTo>
                  <a:pt x="5645677" y="808411"/>
                </a:lnTo>
                <a:lnTo>
                  <a:pt x="5607469" y="828179"/>
                </a:lnTo>
                <a:lnTo>
                  <a:pt x="5563488" y="835278"/>
                </a:lnTo>
                <a:lnTo>
                  <a:pt x="139192" y="835278"/>
                </a:lnTo>
                <a:lnTo>
                  <a:pt x="95211" y="828179"/>
                </a:lnTo>
                <a:lnTo>
                  <a:pt x="57003" y="808411"/>
                </a:lnTo>
                <a:lnTo>
                  <a:pt x="26867" y="778275"/>
                </a:lnTo>
                <a:lnTo>
                  <a:pt x="7099" y="740067"/>
                </a:lnTo>
                <a:lnTo>
                  <a:pt x="0" y="696087"/>
                </a:lnTo>
                <a:lnTo>
                  <a:pt x="0" y="139191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18795" y="2694466"/>
            <a:ext cx="6228715" cy="252095"/>
          </a:xfrm>
          <a:custGeom>
            <a:avLst/>
            <a:gdLst/>
            <a:ahLst/>
            <a:cxnLst/>
            <a:rect l="l" t="t" r="r" b="b"/>
            <a:pathLst>
              <a:path w="6228715" h="252094">
                <a:moveTo>
                  <a:pt x="0" y="252006"/>
                </a:moveTo>
                <a:lnTo>
                  <a:pt x="6228207" y="252006"/>
                </a:lnTo>
                <a:lnTo>
                  <a:pt x="6228207" y="0"/>
                </a:lnTo>
                <a:lnTo>
                  <a:pt x="0" y="0"/>
                </a:lnTo>
                <a:lnTo>
                  <a:pt x="0" y="252006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699763" y="2685276"/>
            <a:ext cx="6228715" cy="252095"/>
          </a:xfrm>
          <a:custGeom>
            <a:avLst/>
            <a:gdLst/>
            <a:ahLst/>
            <a:cxnLst/>
            <a:rect l="l" t="t" r="r" b="b"/>
            <a:pathLst>
              <a:path w="6228715" h="252094">
                <a:moveTo>
                  <a:pt x="0" y="252006"/>
                </a:moveTo>
                <a:lnTo>
                  <a:pt x="6228207" y="252006"/>
                </a:lnTo>
                <a:lnTo>
                  <a:pt x="6228207" y="0"/>
                </a:lnTo>
                <a:lnTo>
                  <a:pt x="0" y="0"/>
                </a:lnTo>
                <a:lnTo>
                  <a:pt x="0" y="252006"/>
                </a:lnTo>
                <a:close/>
              </a:path>
            </a:pathLst>
          </a:custGeom>
          <a:ln w="25400">
            <a:solidFill>
              <a:srgbClr val="5CB4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967119" y="1951844"/>
            <a:ext cx="5819140" cy="842644"/>
          </a:xfrm>
          <a:custGeom>
            <a:avLst/>
            <a:gdLst/>
            <a:ahLst/>
            <a:cxnLst/>
            <a:rect l="l" t="t" r="r" b="b"/>
            <a:pathLst>
              <a:path w="5819140" h="842644">
                <a:moveTo>
                  <a:pt x="5678297" y="0"/>
                </a:moveTo>
                <a:lnTo>
                  <a:pt x="140462" y="0"/>
                </a:lnTo>
                <a:lnTo>
                  <a:pt x="96056" y="7158"/>
                </a:lnTo>
                <a:lnTo>
                  <a:pt x="57497" y="27094"/>
                </a:lnTo>
                <a:lnTo>
                  <a:pt x="27094" y="57497"/>
                </a:lnTo>
                <a:lnTo>
                  <a:pt x="7158" y="96056"/>
                </a:lnTo>
                <a:lnTo>
                  <a:pt x="0" y="140462"/>
                </a:lnTo>
                <a:lnTo>
                  <a:pt x="0" y="701928"/>
                </a:lnTo>
                <a:lnTo>
                  <a:pt x="7158" y="746321"/>
                </a:lnTo>
                <a:lnTo>
                  <a:pt x="27094" y="784848"/>
                </a:lnTo>
                <a:lnTo>
                  <a:pt x="57497" y="815214"/>
                </a:lnTo>
                <a:lnTo>
                  <a:pt x="96056" y="835118"/>
                </a:lnTo>
                <a:lnTo>
                  <a:pt x="140462" y="842263"/>
                </a:lnTo>
                <a:lnTo>
                  <a:pt x="5678297" y="842263"/>
                </a:lnTo>
                <a:lnTo>
                  <a:pt x="5722689" y="835118"/>
                </a:lnTo>
                <a:lnTo>
                  <a:pt x="5761216" y="815214"/>
                </a:lnTo>
                <a:lnTo>
                  <a:pt x="5791582" y="784848"/>
                </a:lnTo>
                <a:lnTo>
                  <a:pt x="5811486" y="746321"/>
                </a:lnTo>
                <a:lnTo>
                  <a:pt x="5818632" y="701928"/>
                </a:lnTo>
                <a:lnTo>
                  <a:pt x="5818632" y="140462"/>
                </a:lnTo>
                <a:lnTo>
                  <a:pt x="5811486" y="96056"/>
                </a:lnTo>
                <a:lnTo>
                  <a:pt x="5791582" y="57497"/>
                </a:lnTo>
                <a:lnTo>
                  <a:pt x="5761216" y="27094"/>
                </a:lnTo>
                <a:lnTo>
                  <a:pt x="5722689" y="7158"/>
                </a:lnTo>
                <a:lnTo>
                  <a:pt x="5678297" y="0"/>
                </a:lnTo>
                <a:close/>
              </a:path>
            </a:pathLst>
          </a:custGeom>
          <a:solidFill>
            <a:srgbClr val="76C0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977993" y="1944450"/>
            <a:ext cx="5819140" cy="842644"/>
          </a:xfrm>
          <a:custGeom>
            <a:avLst/>
            <a:gdLst/>
            <a:ahLst/>
            <a:cxnLst/>
            <a:rect l="l" t="t" r="r" b="b"/>
            <a:pathLst>
              <a:path w="5819140" h="842644">
                <a:moveTo>
                  <a:pt x="0" y="140462"/>
                </a:moveTo>
                <a:lnTo>
                  <a:pt x="7158" y="96056"/>
                </a:lnTo>
                <a:lnTo>
                  <a:pt x="27094" y="57497"/>
                </a:lnTo>
                <a:lnTo>
                  <a:pt x="57497" y="27094"/>
                </a:lnTo>
                <a:lnTo>
                  <a:pt x="96056" y="7158"/>
                </a:lnTo>
                <a:lnTo>
                  <a:pt x="140462" y="0"/>
                </a:lnTo>
                <a:lnTo>
                  <a:pt x="5678297" y="0"/>
                </a:lnTo>
                <a:lnTo>
                  <a:pt x="5722689" y="7158"/>
                </a:lnTo>
                <a:lnTo>
                  <a:pt x="5761216" y="27094"/>
                </a:lnTo>
                <a:lnTo>
                  <a:pt x="5791582" y="57497"/>
                </a:lnTo>
                <a:lnTo>
                  <a:pt x="5811486" y="96056"/>
                </a:lnTo>
                <a:lnTo>
                  <a:pt x="5818632" y="140462"/>
                </a:lnTo>
                <a:lnTo>
                  <a:pt x="5818632" y="701928"/>
                </a:lnTo>
                <a:lnTo>
                  <a:pt x="5811486" y="746321"/>
                </a:lnTo>
                <a:lnTo>
                  <a:pt x="5791582" y="784848"/>
                </a:lnTo>
                <a:lnTo>
                  <a:pt x="5761216" y="815214"/>
                </a:lnTo>
                <a:lnTo>
                  <a:pt x="5722689" y="835118"/>
                </a:lnTo>
                <a:lnTo>
                  <a:pt x="5678297" y="842263"/>
                </a:lnTo>
                <a:lnTo>
                  <a:pt x="140462" y="842263"/>
                </a:lnTo>
                <a:lnTo>
                  <a:pt x="96056" y="835118"/>
                </a:lnTo>
                <a:lnTo>
                  <a:pt x="57497" y="815214"/>
                </a:lnTo>
                <a:lnTo>
                  <a:pt x="27094" y="784848"/>
                </a:lnTo>
                <a:lnTo>
                  <a:pt x="7158" y="746321"/>
                </a:lnTo>
                <a:lnTo>
                  <a:pt x="0" y="701928"/>
                </a:lnTo>
                <a:lnTo>
                  <a:pt x="0" y="140462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496788" y="2126684"/>
            <a:ext cx="4781550" cy="4716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835"/>
              </a:lnSpc>
            </a:pPr>
            <a:r>
              <a:rPr lang="ru-RU" sz="2000" b="1" dirty="0" smtClean="0">
                <a:latin typeface="Calibri"/>
                <a:cs typeface="Calibri"/>
              </a:rPr>
              <a:t>ОРГАНИЗАЦИЯ ЛАБОРАТОРНО-ДИАГНОСТИЧЕСКИХ ИССЛЕДОВАНИЙ</a:t>
            </a:r>
            <a:endParaRPr sz="2000" b="1" dirty="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699764" y="3748646"/>
            <a:ext cx="6228715" cy="252095"/>
          </a:xfrm>
          <a:custGeom>
            <a:avLst/>
            <a:gdLst/>
            <a:ahLst/>
            <a:cxnLst/>
            <a:rect l="l" t="t" r="r" b="b"/>
            <a:pathLst>
              <a:path w="6228715" h="252095">
                <a:moveTo>
                  <a:pt x="0" y="252006"/>
                </a:moveTo>
                <a:lnTo>
                  <a:pt x="6228207" y="252006"/>
                </a:lnTo>
                <a:lnTo>
                  <a:pt x="6228207" y="0"/>
                </a:lnTo>
                <a:lnTo>
                  <a:pt x="0" y="0"/>
                </a:lnTo>
                <a:lnTo>
                  <a:pt x="0" y="252006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99763" y="3748646"/>
            <a:ext cx="6228715" cy="252095"/>
          </a:xfrm>
          <a:custGeom>
            <a:avLst/>
            <a:gdLst/>
            <a:ahLst/>
            <a:cxnLst/>
            <a:rect l="l" t="t" r="r" b="b"/>
            <a:pathLst>
              <a:path w="6228715" h="252095">
                <a:moveTo>
                  <a:pt x="0" y="252006"/>
                </a:moveTo>
                <a:lnTo>
                  <a:pt x="6228207" y="252006"/>
                </a:lnTo>
                <a:lnTo>
                  <a:pt x="6228207" y="0"/>
                </a:lnTo>
                <a:lnTo>
                  <a:pt x="0" y="0"/>
                </a:lnTo>
                <a:lnTo>
                  <a:pt x="0" y="252006"/>
                </a:lnTo>
                <a:close/>
              </a:path>
            </a:pathLst>
          </a:custGeom>
          <a:ln w="25400">
            <a:solidFill>
              <a:srgbClr val="A0C0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014600" y="3093530"/>
            <a:ext cx="5782533" cy="833119"/>
          </a:xfrm>
          <a:custGeom>
            <a:avLst/>
            <a:gdLst/>
            <a:ahLst/>
            <a:cxnLst/>
            <a:rect l="l" t="t" r="r" b="b"/>
            <a:pathLst>
              <a:path w="5721984" h="833120">
                <a:moveTo>
                  <a:pt x="5582665" y="0"/>
                </a:moveTo>
                <a:lnTo>
                  <a:pt x="138811" y="0"/>
                </a:lnTo>
                <a:lnTo>
                  <a:pt x="94967" y="7084"/>
                </a:lnTo>
                <a:lnTo>
                  <a:pt x="56866" y="26806"/>
                </a:lnTo>
                <a:lnTo>
                  <a:pt x="26806" y="56866"/>
                </a:lnTo>
                <a:lnTo>
                  <a:pt x="7084" y="94967"/>
                </a:lnTo>
                <a:lnTo>
                  <a:pt x="0" y="138811"/>
                </a:lnTo>
                <a:lnTo>
                  <a:pt x="0" y="694055"/>
                </a:lnTo>
                <a:lnTo>
                  <a:pt x="7084" y="737947"/>
                </a:lnTo>
                <a:lnTo>
                  <a:pt x="26806" y="776054"/>
                </a:lnTo>
                <a:lnTo>
                  <a:pt x="56866" y="806096"/>
                </a:lnTo>
                <a:lnTo>
                  <a:pt x="94967" y="825793"/>
                </a:lnTo>
                <a:lnTo>
                  <a:pt x="138811" y="832866"/>
                </a:lnTo>
                <a:lnTo>
                  <a:pt x="5582665" y="832866"/>
                </a:lnTo>
                <a:lnTo>
                  <a:pt x="5626509" y="825793"/>
                </a:lnTo>
                <a:lnTo>
                  <a:pt x="5664610" y="806096"/>
                </a:lnTo>
                <a:lnTo>
                  <a:pt x="5694670" y="776054"/>
                </a:lnTo>
                <a:lnTo>
                  <a:pt x="5714392" y="737947"/>
                </a:lnTo>
                <a:lnTo>
                  <a:pt x="5721477" y="694055"/>
                </a:lnTo>
                <a:lnTo>
                  <a:pt x="5721477" y="138811"/>
                </a:lnTo>
                <a:lnTo>
                  <a:pt x="5714392" y="94967"/>
                </a:lnTo>
                <a:lnTo>
                  <a:pt x="5694670" y="56866"/>
                </a:lnTo>
                <a:lnTo>
                  <a:pt x="5664610" y="26806"/>
                </a:lnTo>
                <a:lnTo>
                  <a:pt x="5626509" y="7084"/>
                </a:lnTo>
                <a:lnTo>
                  <a:pt x="5582665" y="0"/>
                </a:lnTo>
                <a:close/>
              </a:path>
            </a:pathLst>
          </a:custGeom>
          <a:solidFill>
            <a:srgbClr val="ACC776"/>
          </a:solidFill>
        </p:spPr>
        <p:txBody>
          <a:bodyPr wrap="square" lIns="0" tIns="0" rIns="0" bIns="0" rtlCol="0"/>
          <a:lstStyle/>
          <a:p>
            <a:pPr>
              <a:buClr>
                <a:srgbClr val="006000"/>
              </a:buClr>
              <a:buSzPct val="150000"/>
              <a:tabLst>
                <a:tab pos="576263" algn="l"/>
              </a:tabLst>
            </a:pPr>
            <a:endParaRPr lang="ru-RU" sz="800" b="1" dirty="0" smtClean="0">
              <a:solidFill>
                <a:srgbClr val="006000"/>
              </a:solidFill>
              <a:latin typeface="+mn-lt"/>
              <a:ea typeface="Calibri" pitchFamily="34" charset="0"/>
              <a:cs typeface="Times New Roman" pitchFamily="18" charset="0"/>
            </a:endParaRPr>
          </a:p>
          <a:p>
            <a:pPr algn="ctr">
              <a:buClr>
                <a:srgbClr val="006000"/>
              </a:buClr>
              <a:buSzPct val="150000"/>
              <a:tabLst>
                <a:tab pos="576263" algn="l"/>
              </a:tabLst>
            </a:pPr>
            <a:r>
              <a:rPr lang="ru-RU" b="1" dirty="0" smtClean="0">
                <a:latin typeface="+mn-lt"/>
                <a:ea typeface="Calibri" pitchFamily="34" charset="0"/>
                <a:cs typeface="Times New Roman" pitchFamily="18" charset="0"/>
              </a:rPr>
              <a:t>РАЗРАБОТКА НАВИГАЦИИ ПАЦИЕНТОВ (ОПТИМИЗАЦИЯ РАБОЧЕГО ПРОСТРАНСТВА ПОЛИКЛИНИКИ)</a:t>
            </a:r>
          </a:p>
          <a:p>
            <a:pPr lvl="0">
              <a:buClr>
                <a:srgbClr val="006000"/>
              </a:buClr>
              <a:buSzPct val="150000"/>
              <a:tabLst>
                <a:tab pos="576263" algn="l"/>
              </a:tabLst>
            </a:pPr>
            <a:endParaRPr lang="ru-RU" b="1" dirty="0" smtClean="0">
              <a:solidFill>
                <a:srgbClr val="006000"/>
              </a:solidFill>
              <a:latin typeface="+mn-lt"/>
              <a:ea typeface="Calibri" pitchFamily="34" charset="0"/>
              <a:cs typeface="Times New Roman" pitchFamily="18" charset="0"/>
            </a:endParaRPr>
          </a:p>
          <a:p>
            <a:pPr lvl="0">
              <a:buClr>
                <a:srgbClr val="006000"/>
              </a:buClr>
              <a:buSzPct val="150000"/>
              <a:tabLst>
                <a:tab pos="576263" algn="l"/>
              </a:tabLst>
            </a:pPr>
            <a:r>
              <a:rPr lang="ru-RU" b="1" dirty="0">
                <a:solidFill>
                  <a:srgbClr val="006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6000"/>
                </a:solidFill>
                <a:ea typeface="Calibri" pitchFamily="34" charset="0"/>
                <a:cs typeface="Times New Roman" pitchFamily="18" charset="0"/>
              </a:rPr>
              <a:t>     </a:t>
            </a:r>
            <a:endParaRPr lang="ru-RU" b="1" dirty="0" smtClean="0">
              <a:solidFill>
                <a:srgbClr val="006000"/>
              </a:solidFill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037780" y="3117960"/>
            <a:ext cx="5721985" cy="833119"/>
          </a:xfrm>
          <a:custGeom>
            <a:avLst/>
            <a:gdLst/>
            <a:ahLst/>
            <a:cxnLst/>
            <a:rect l="l" t="t" r="r" b="b"/>
            <a:pathLst>
              <a:path w="5721984" h="833120">
                <a:moveTo>
                  <a:pt x="0" y="138811"/>
                </a:moveTo>
                <a:lnTo>
                  <a:pt x="7084" y="94967"/>
                </a:lnTo>
                <a:lnTo>
                  <a:pt x="26806" y="56866"/>
                </a:lnTo>
                <a:lnTo>
                  <a:pt x="56866" y="26806"/>
                </a:lnTo>
                <a:lnTo>
                  <a:pt x="94967" y="7084"/>
                </a:lnTo>
                <a:lnTo>
                  <a:pt x="138811" y="0"/>
                </a:lnTo>
                <a:lnTo>
                  <a:pt x="5582665" y="0"/>
                </a:lnTo>
                <a:lnTo>
                  <a:pt x="5626509" y="7084"/>
                </a:lnTo>
                <a:lnTo>
                  <a:pt x="5664610" y="26806"/>
                </a:lnTo>
                <a:lnTo>
                  <a:pt x="5694670" y="56866"/>
                </a:lnTo>
                <a:lnTo>
                  <a:pt x="5714392" y="94967"/>
                </a:lnTo>
                <a:lnTo>
                  <a:pt x="5721477" y="138811"/>
                </a:lnTo>
                <a:lnTo>
                  <a:pt x="5721477" y="694055"/>
                </a:lnTo>
                <a:lnTo>
                  <a:pt x="5714392" y="737947"/>
                </a:lnTo>
                <a:lnTo>
                  <a:pt x="5694670" y="776054"/>
                </a:lnTo>
                <a:lnTo>
                  <a:pt x="5664610" y="806096"/>
                </a:lnTo>
                <a:lnTo>
                  <a:pt x="5626509" y="825793"/>
                </a:lnTo>
                <a:lnTo>
                  <a:pt x="5582665" y="832866"/>
                </a:lnTo>
                <a:lnTo>
                  <a:pt x="138811" y="832866"/>
                </a:lnTo>
                <a:lnTo>
                  <a:pt x="94967" y="825793"/>
                </a:lnTo>
                <a:lnTo>
                  <a:pt x="56866" y="806096"/>
                </a:lnTo>
                <a:lnTo>
                  <a:pt x="26806" y="776054"/>
                </a:lnTo>
                <a:lnTo>
                  <a:pt x="7084" y="737947"/>
                </a:lnTo>
                <a:lnTo>
                  <a:pt x="0" y="694055"/>
                </a:lnTo>
                <a:lnTo>
                  <a:pt x="0" y="138811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699765" y="4723352"/>
            <a:ext cx="6228715" cy="252095"/>
          </a:xfrm>
          <a:custGeom>
            <a:avLst/>
            <a:gdLst/>
            <a:ahLst/>
            <a:cxnLst/>
            <a:rect l="l" t="t" r="r" b="b"/>
            <a:pathLst>
              <a:path w="6228715" h="252095">
                <a:moveTo>
                  <a:pt x="0" y="252006"/>
                </a:moveTo>
                <a:lnTo>
                  <a:pt x="6228207" y="252006"/>
                </a:lnTo>
                <a:lnTo>
                  <a:pt x="6228207" y="0"/>
                </a:lnTo>
                <a:lnTo>
                  <a:pt x="0" y="0"/>
                </a:lnTo>
                <a:lnTo>
                  <a:pt x="0" y="252006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699765" y="4724089"/>
            <a:ext cx="6228715" cy="252095"/>
          </a:xfrm>
          <a:custGeom>
            <a:avLst/>
            <a:gdLst/>
            <a:ahLst/>
            <a:cxnLst/>
            <a:rect l="l" t="t" r="r" b="b"/>
            <a:pathLst>
              <a:path w="6228715" h="252095">
                <a:moveTo>
                  <a:pt x="0" y="252006"/>
                </a:moveTo>
                <a:lnTo>
                  <a:pt x="6228207" y="252006"/>
                </a:lnTo>
                <a:lnTo>
                  <a:pt x="6228207" y="0"/>
                </a:lnTo>
                <a:lnTo>
                  <a:pt x="0" y="0"/>
                </a:lnTo>
                <a:lnTo>
                  <a:pt x="0" y="252006"/>
                </a:lnTo>
                <a:close/>
              </a:path>
            </a:pathLst>
          </a:custGeom>
          <a:ln w="25400">
            <a:solidFill>
              <a:srgbClr val="BAB1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973624" y="4157138"/>
            <a:ext cx="5721985" cy="754380"/>
          </a:xfrm>
          <a:custGeom>
            <a:avLst/>
            <a:gdLst/>
            <a:ahLst/>
            <a:cxnLst/>
            <a:rect l="l" t="t" r="r" b="b"/>
            <a:pathLst>
              <a:path w="5721984" h="754379">
                <a:moveTo>
                  <a:pt x="5595747" y="0"/>
                </a:moveTo>
                <a:lnTo>
                  <a:pt x="125603" y="0"/>
                </a:lnTo>
                <a:lnTo>
                  <a:pt x="76723" y="9876"/>
                </a:lnTo>
                <a:lnTo>
                  <a:pt x="36798" y="36814"/>
                </a:lnTo>
                <a:lnTo>
                  <a:pt x="9874" y="76777"/>
                </a:lnTo>
                <a:lnTo>
                  <a:pt x="0" y="125730"/>
                </a:lnTo>
                <a:lnTo>
                  <a:pt x="0" y="628142"/>
                </a:lnTo>
                <a:lnTo>
                  <a:pt x="9874" y="677094"/>
                </a:lnTo>
                <a:lnTo>
                  <a:pt x="36798" y="717057"/>
                </a:lnTo>
                <a:lnTo>
                  <a:pt x="76723" y="743995"/>
                </a:lnTo>
                <a:lnTo>
                  <a:pt x="125603" y="753871"/>
                </a:lnTo>
                <a:lnTo>
                  <a:pt x="5595747" y="753871"/>
                </a:lnTo>
                <a:lnTo>
                  <a:pt x="5644699" y="743995"/>
                </a:lnTo>
                <a:lnTo>
                  <a:pt x="5684662" y="717057"/>
                </a:lnTo>
                <a:lnTo>
                  <a:pt x="5711600" y="677094"/>
                </a:lnTo>
                <a:lnTo>
                  <a:pt x="5721477" y="628142"/>
                </a:lnTo>
                <a:lnTo>
                  <a:pt x="5721477" y="125730"/>
                </a:lnTo>
                <a:lnTo>
                  <a:pt x="5711600" y="76777"/>
                </a:lnTo>
                <a:lnTo>
                  <a:pt x="5684662" y="36814"/>
                </a:lnTo>
                <a:lnTo>
                  <a:pt x="5644699" y="9876"/>
                </a:lnTo>
                <a:lnTo>
                  <a:pt x="5595747" y="0"/>
                </a:lnTo>
                <a:close/>
              </a:path>
            </a:pathLst>
          </a:custGeom>
          <a:solidFill>
            <a:srgbClr val="BAB1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987801" y="4156401"/>
            <a:ext cx="5721985" cy="754380"/>
          </a:xfrm>
          <a:custGeom>
            <a:avLst/>
            <a:gdLst/>
            <a:ahLst/>
            <a:cxnLst/>
            <a:rect l="l" t="t" r="r" b="b"/>
            <a:pathLst>
              <a:path w="5721984" h="754379">
                <a:moveTo>
                  <a:pt x="0" y="125730"/>
                </a:moveTo>
                <a:lnTo>
                  <a:pt x="9874" y="76777"/>
                </a:lnTo>
                <a:lnTo>
                  <a:pt x="36798" y="36814"/>
                </a:lnTo>
                <a:lnTo>
                  <a:pt x="76723" y="9876"/>
                </a:lnTo>
                <a:lnTo>
                  <a:pt x="125603" y="0"/>
                </a:lnTo>
                <a:lnTo>
                  <a:pt x="5595747" y="0"/>
                </a:lnTo>
                <a:lnTo>
                  <a:pt x="5644699" y="9876"/>
                </a:lnTo>
                <a:lnTo>
                  <a:pt x="5684662" y="36814"/>
                </a:lnTo>
                <a:lnTo>
                  <a:pt x="5711600" y="76777"/>
                </a:lnTo>
                <a:lnTo>
                  <a:pt x="5721477" y="125730"/>
                </a:lnTo>
                <a:lnTo>
                  <a:pt x="5721477" y="628142"/>
                </a:lnTo>
                <a:lnTo>
                  <a:pt x="5711600" y="677094"/>
                </a:lnTo>
                <a:lnTo>
                  <a:pt x="5684662" y="717057"/>
                </a:lnTo>
                <a:lnTo>
                  <a:pt x="5644699" y="743995"/>
                </a:lnTo>
                <a:lnTo>
                  <a:pt x="5595747" y="753871"/>
                </a:lnTo>
                <a:lnTo>
                  <a:pt x="125603" y="753871"/>
                </a:lnTo>
                <a:lnTo>
                  <a:pt x="76723" y="743995"/>
                </a:lnTo>
                <a:lnTo>
                  <a:pt x="36798" y="717057"/>
                </a:lnTo>
                <a:lnTo>
                  <a:pt x="9874" y="677094"/>
                </a:lnTo>
                <a:lnTo>
                  <a:pt x="0" y="628142"/>
                </a:lnTo>
                <a:lnTo>
                  <a:pt x="0" y="12573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3328985" y="4253977"/>
            <a:ext cx="494030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ru-RU" b="1" dirty="0" smtClean="0">
                <a:latin typeface="Calibri"/>
                <a:cs typeface="Calibri"/>
              </a:rPr>
              <a:t>ПОВЫШЕНИЕ ЭФФЕКТИВНОСТИ ПРОФИЛАКТИЧЕСКОЙ РАБОТЫ</a:t>
            </a:r>
            <a:endParaRPr b="1" dirty="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699765" y="5761637"/>
            <a:ext cx="6228715" cy="252095"/>
          </a:xfrm>
          <a:custGeom>
            <a:avLst/>
            <a:gdLst/>
            <a:ahLst/>
            <a:cxnLst/>
            <a:rect l="l" t="t" r="r" b="b"/>
            <a:pathLst>
              <a:path w="6228715" h="252095">
                <a:moveTo>
                  <a:pt x="0" y="252006"/>
                </a:moveTo>
                <a:lnTo>
                  <a:pt x="6228207" y="252006"/>
                </a:lnTo>
                <a:lnTo>
                  <a:pt x="6228207" y="0"/>
                </a:lnTo>
                <a:lnTo>
                  <a:pt x="0" y="0"/>
                </a:lnTo>
                <a:lnTo>
                  <a:pt x="0" y="252006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710060" y="5783418"/>
            <a:ext cx="6228715" cy="252095"/>
          </a:xfrm>
          <a:custGeom>
            <a:avLst/>
            <a:gdLst/>
            <a:ahLst/>
            <a:cxnLst/>
            <a:rect l="l" t="t" r="r" b="b"/>
            <a:pathLst>
              <a:path w="6228715" h="252095">
                <a:moveTo>
                  <a:pt x="0" y="252006"/>
                </a:moveTo>
                <a:lnTo>
                  <a:pt x="6228207" y="252006"/>
                </a:lnTo>
                <a:lnTo>
                  <a:pt x="6228207" y="0"/>
                </a:lnTo>
                <a:lnTo>
                  <a:pt x="0" y="0"/>
                </a:lnTo>
                <a:lnTo>
                  <a:pt x="0" y="252006"/>
                </a:lnTo>
                <a:close/>
              </a:path>
            </a:pathLst>
          </a:custGeom>
          <a:ln w="25400">
            <a:solidFill>
              <a:srgbClr val="87DC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037780" y="5173032"/>
            <a:ext cx="5721985" cy="758825"/>
          </a:xfrm>
          <a:custGeom>
            <a:avLst/>
            <a:gdLst/>
            <a:ahLst/>
            <a:cxnLst/>
            <a:rect l="l" t="t" r="r" b="b"/>
            <a:pathLst>
              <a:path w="5721984" h="758825">
                <a:moveTo>
                  <a:pt x="5594984" y="0"/>
                </a:moveTo>
                <a:lnTo>
                  <a:pt x="126492" y="0"/>
                </a:lnTo>
                <a:lnTo>
                  <a:pt x="77259" y="9935"/>
                </a:lnTo>
                <a:lnTo>
                  <a:pt x="37052" y="37030"/>
                </a:lnTo>
                <a:lnTo>
                  <a:pt x="9941" y="77216"/>
                </a:lnTo>
                <a:lnTo>
                  <a:pt x="0" y="126428"/>
                </a:lnTo>
                <a:lnTo>
                  <a:pt x="0" y="632117"/>
                </a:lnTo>
                <a:lnTo>
                  <a:pt x="9941" y="681328"/>
                </a:lnTo>
                <a:lnTo>
                  <a:pt x="37052" y="721515"/>
                </a:lnTo>
                <a:lnTo>
                  <a:pt x="77259" y="748610"/>
                </a:lnTo>
                <a:lnTo>
                  <a:pt x="126492" y="758545"/>
                </a:lnTo>
                <a:lnTo>
                  <a:pt x="5594984" y="758545"/>
                </a:lnTo>
                <a:lnTo>
                  <a:pt x="5644217" y="748610"/>
                </a:lnTo>
                <a:lnTo>
                  <a:pt x="5684424" y="721515"/>
                </a:lnTo>
                <a:lnTo>
                  <a:pt x="5711535" y="681328"/>
                </a:lnTo>
                <a:lnTo>
                  <a:pt x="5721477" y="632117"/>
                </a:lnTo>
                <a:lnTo>
                  <a:pt x="5721477" y="126428"/>
                </a:lnTo>
                <a:lnTo>
                  <a:pt x="5711535" y="77216"/>
                </a:lnTo>
                <a:lnTo>
                  <a:pt x="5684424" y="37030"/>
                </a:lnTo>
                <a:lnTo>
                  <a:pt x="5644217" y="9935"/>
                </a:lnTo>
                <a:lnTo>
                  <a:pt x="5594984" y="0"/>
                </a:lnTo>
                <a:close/>
              </a:path>
            </a:pathLst>
          </a:custGeom>
          <a:solidFill>
            <a:srgbClr val="87DC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015697" y="5156773"/>
            <a:ext cx="5721985" cy="758825"/>
          </a:xfrm>
          <a:custGeom>
            <a:avLst/>
            <a:gdLst/>
            <a:ahLst/>
            <a:cxnLst/>
            <a:rect l="l" t="t" r="r" b="b"/>
            <a:pathLst>
              <a:path w="5721984" h="758825">
                <a:moveTo>
                  <a:pt x="0" y="126428"/>
                </a:moveTo>
                <a:lnTo>
                  <a:pt x="9941" y="77216"/>
                </a:lnTo>
                <a:lnTo>
                  <a:pt x="37052" y="37030"/>
                </a:lnTo>
                <a:lnTo>
                  <a:pt x="77259" y="9935"/>
                </a:lnTo>
                <a:lnTo>
                  <a:pt x="126492" y="0"/>
                </a:lnTo>
                <a:lnTo>
                  <a:pt x="5594984" y="0"/>
                </a:lnTo>
                <a:lnTo>
                  <a:pt x="5644217" y="9935"/>
                </a:lnTo>
                <a:lnTo>
                  <a:pt x="5684424" y="37030"/>
                </a:lnTo>
                <a:lnTo>
                  <a:pt x="5711535" y="77216"/>
                </a:lnTo>
                <a:lnTo>
                  <a:pt x="5721477" y="126428"/>
                </a:lnTo>
                <a:lnTo>
                  <a:pt x="5721477" y="632117"/>
                </a:lnTo>
                <a:lnTo>
                  <a:pt x="5711535" y="681328"/>
                </a:lnTo>
                <a:lnTo>
                  <a:pt x="5684424" y="721515"/>
                </a:lnTo>
                <a:lnTo>
                  <a:pt x="5644217" y="748610"/>
                </a:lnTo>
                <a:lnTo>
                  <a:pt x="5594984" y="758545"/>
                </a:lnTo>
                <a:lnTo>
                  <a:pt x="126492" y="758545"/>
                </a:lnTo>
                <a:lnTo>
                  <a:pt x="77259" y="748610"/>
                </a:lnTo>
                <a:lnTo>
                  <a:pt x="37052" y="721515"/>
                </a:lnTo>
                <a:lnTo>
                  <a:pt x="9941" y="681328"/>
                </a:lnTo>
                <a:lnTo>
                  <a:pt x="0" y="632117"/>
                </a:lnTo>
                <a:lnTo>
                  <a:pt x="0" y="126428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3200400" y="5250250"/>
            <a:ext cx="541020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9080" marR="5080" indent="-1517015" algn="ctr">
              <a:lnSpc>
                <a:spcPts val="1750"/>
              </a:lnSpc>
            </a:pPr>
            <a:r>
              <a:rPr lang="ru-RU" sz="1600" b="1" dirty="0" smtClean="0">
                <a:latin typeface="Calibri"/>
                <a:cs typeface="Calibri"/>
              </a:rPr>
              <a:t>ПОВЫШЕНИЕ ЭФФЕКТИВНОСТИ РАБОЧЕГО ВРЕМЕНИ ВРАЧЕЙ</a:t>
            </a:r>
          </a:p>
          <a:p>
            <a:pPr marL="1529080" marR="5080" indent="-1517015" algn="ctr">
              <a:lnSpc>
                <a:spcPts val="1750"/>
              </a:lnSpc>
            </a:pPr>
            <a:r>
              <a:rPr lang="ru-RU" sz="1600" b="1" dirty="0" smtClean="0">
                <a:latin typeface="Calibri"/>
                <a:cs typeface="Calibri"/>
              </a:rPr>
              <a:t>ПЕДИАТРОВ-УЧАСТКОВЫХ  И УЗКИХСПЕЦИАЛИСТОВ</a:t>
            </a:r>
            <a:endParaRPr sz="1600" b="1" dirty="0">
              <a:latin typeface="Calibri"/>
              <a:cs typeface="Calibri"/>
            </a:endParaRPr>
          </a:p>
        </p:txBody>
      </p:sp>
      <p:graphicFrame>
        <p:nvGraphicFramePr>
          <p:cNvPr id="32" name="object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328379"/>
              </p:ext>
            </p:extLst>
          </p:nvPr>
        </p:nvGraphicFramePr>
        <p:xfrm>
          <a:off x="101154" y="110236"/>
          <a:ext cx="8929052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2261"/>
                <a:gridCol w="6336791"/>
              </a:tblGrid>
              <a:tr h="640080">
                <a:tc>
                  <a:txBody>
                    <a:bodyPr/>
                    <a:lstStyle/>
                    <a:p>
                      <a:pPr marL="85090" marR="90805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«БЕРЕЖЛИВАЯ</a:t>
                      </a:r>
                      <a:r>
                        <a:rPr lang="ru-RU" sz="2000" b="1" baseline="0" dirty="0" smtClean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ПОЛИКЛИНИКА»</a:t>
                      </a:r>
                      <a:endParaRPr sz="2000" b="1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762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56739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endParaRPr lang="ru-RU" sz="1800" dirty="0" smtClean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62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</a:tr>
            </a:tbl>
          </a:graphicData>
        </a:graphic>
      </p:graphicFrame>
      <p:sp>
        <p:nvSpPr>
          <p:cNvPr id="33" name="object 33"/>
          <p:cNvSpPr/>
          <p:nvPr/>
        </p:nvSpPr>
        <p:spPr>
          <a:xfrm>
            <a:off x="1843087" y="1017071"/>
            <a:ext cx="720090" cy="770890"/>
          </a:xfrm>
          <a:custGeom>
            <a:avLst/>
            <a:gdLst/>
            <a:ahLst/>
            <a:cxnLst/>
            <a:rect l="l" t="t" r="r" b="b"/>
            <a:pathLst>
              <a:path w="720089" h="770889">
                <a:moveTo>
                  <a:pt x="0" y="120014"/>
                </a:moveTo>
                <a:lnTo>
                  <a:pt x="9429" y="73294"/>
                </a:lnTo>
                <a:lnTo>
                  <a:pt x="35147" y="35147"/>
                </a:lnTo>
                <a:lnTo>
                  <a:pt x="73294" y="9429"/>
                </a:lnTo>
                <a:lnTo>
                  <a:pt x="120015" y="0"/>
                </a:lnTo>
                <a:lnTo>
                  <a:pt x="599948" y="0"/>
                </a:lnTo>
                <a:lnTo>
                  <a:pt x="646668" y="9429"/>
                </a:lnTo>
                <a:lnTo>
                  <a:pt x="684815" y="35147"/>
                </a:lnTo>
                <a:lnTo>
                  <a:pt x="710533" y="73294"/>
                </a:lnTo>
                <a:lnTo>
                  <a:pt x="719963" y="120014"/>
                </a:lnTo>
                <a:lnTo>
                  <a:pt x="719963" y="650366"/>
                </a:lnTo>
                <a:lnTo>
                  <a:pt x="710533" y="697087"/>
                </a:lnTo>
                <a:lnTo>
                  <a:pt x="684815" y="735234"/>
                </a:lnTo>
                <a:lnTo>
                  <a:pt x="646668" y="760952"/>
                </a:lnTo>
                <a:lnTo>
                  <a:pt x="599948" y="770381"/>
                </a:lnTo>
                <a:lnTo>
                  <a:pt x="120015" y="770381"/>
                </a:lnTo>
                <a:lnTo>
                  <a:pt x="73294" y="760952"/>
                </a:lnTo>
                <a:lnTo>
                  <a:pt x="35147" y="735234"/>
                </a:lnTo>
                <a:lnTo>
                  <a:pt x="9429" y="697087"/>
                </a:lnTo>
                <a:lnTo>
                  <a:pt x="0" y="650366"/>
                </a:lnTo>
                <a:lnTo>
                  <a:pt x="0" y="120014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rgbClr val="8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845859" y="2087722"/>
            <a:ext cx="720090" cy="770890"/>
          </a:xfrm>
          <a:custGeom>
            <a:avLst/>
            <a:gdLst/>
            <a:ahLst/>
            <a:cxnLst/>
            <a:rect l="l" t="t" r="r" b="b"/>
            <a:pathLst>
              <a:path w="720089" h="770889">
                <a:moveTo>
                  <a:pt x="0" y="120014"/>
                </a:moveTo>
                <a:lnTo>
                  <a:pt x="9429" y="73294"/>
                </a:lnTo>
                <a:lnTo>
                  <a:pt x="35147" y="35147"/>
                </a:lnTo>
                <a:lnTo>
                  <a:pt x="73294" y="9429"/>
                </a:lnTo>
                <a:lnTo>
                  <a:pt x="120014" y="0"/>
                </a:lnTo>
                <a:lnTo>
                  <a:pt x="599947" y="0"/>
                </a:lnTo>
                <a:lnTo>
                  <a:pt x="646687" y="9429"/>
                </a:lnTo>
                <a:lnTo>
                  <a:pt x="684879" y="35147"/>
                </a:lnTo>
                <a:lnTo>
                  <a:pt x="710640" y="73294"/>
                </a:lnTo>
                <a:lnTo>
                  <a:pt x="720089" y="120014"/>
                </a:lnTo>
                <a:lnTo>
                  <a:pt x="720089" y="650366"/>
                </a:lnTo>
                <a:lnTo>
                  <a:pt x="710640" y="697087"/>
                </a:lnTo>
                <a:lnTo>
                  <a:pt x="684879" y="735234"/>
                </a:lnTo>
                <a:lnTo>
                  <a:pt x="646687" y="760952"/>
                </a:lnTo>
                <a:lnTo>
                  <a:pt x="599947" y="770381"/>
                </a:lnTo>
                <a:lnTo>
                  <a:pt x="120014" y="770381"/>
                </a:lnTo>
                <a:lnTo>
                  <a:pt x="73294" y="760952"/>
                </a:lnTo>
                <a:lnTo>
                  <a:pt x="35147" y="735234"/>
                </a:lnTo>
                <a:lnTo>
                  <a:pt x="9429" y="697087"/>
                </a:lnTo>
                <a:lnTo>
                  <a:pt x="0" y="650366"/>
                </a:lnTo>
                <a:lnTo>
                  <a:pt x="0" y="120014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rgbClr val="30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2051919" y="2166432"/>
            <a:ext cx="257175" cy="584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b="1" dirty="0">
                <a:solidFill>
                  <a:srgbClr val="3BA1BD"/>
                </a:solidFill>
                <a:latin typeface="Calibri"/>
                <a:cs typeface="Calibri"/>
              </a:rPr>
              <a:t>2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843087" y="3149074"/>
            <a:ext cx="720090" cy="770890"/>
          </a:xfrm>
          <a:custGeom>
            <a:avLst/>
            <a:gdLst/>
            <a:ahLst/>
            <a:cxnLst/>
            <a:rect l="l" t="t" r="r" b="b"/>
            <a:pathLst>
              <a:path w="720089" h="770889">
                <a:moveTo>
                  <a:pt x="0" y="120014"/>
                </a:moveTo>
                <a:lnTo>
                  <a:pt x="9429" y="73294"/>
                </a:lnTo>
                <a:lnTo>
                  <a:pt x="35147" y="35147"/>
                </a:lnTo>
                <a:lnTo>
                  <a:pt x="73294" y="9429"/>
                </a:lnTo>
                <a:lnTo>
                  <a:pt x="120014" y="0"/>
                </a:lnTo>
                <a:lnTo>
                  <a:pt x="600075" y="0"/>
                </a:lnTo>
                <a:lnTo>
                  <a:pt x="646795" y="9429"/>
                </a:lnTo>
                <a:lnTo>
                  <a:pt x="684942" y="35147"/>
                </a:lnTo>
                <a:lnTo>
                  <a:pt x="710660" y="73294"/>
                </a:lnTo>
                <a:lnTo>
                  <a:pt x="720089" y="120014"/>
                </a:lnTo>
                <a:lnTo>
                  <a:pt x="720089" y="650367"/>
                </a:lnTo>
                <a:lnTo>
                  <a:pt x="710660" y="697087"/>
                </a:lnTo>
                <a:lnTo>
                  <a:pt x="684942" y="735234"/>
                </a:lnTo>
                <a:lnTo>
                  <a:pt x="646795" y="760952"/>
                </a:lnTo>
                <a:lnTo>
                  <a:pt x="600075" y="770382"/>
                </a:lnTo>
                <a:lnTo>
                  <a:pt x="120014" y="770382"/>
                </a:lnTo>
                <a:lnTo>
                  <a:pt x="73294" y="760952"/>
                </a:lnTo>
                <a:lnTo>
                  <a:pt x="35147" y="735234"/>
                </a:lnTo>
                <a:lnTo>
                  <a:pt x="9429" y="697087"/>
                </a:lnTo>
                <a:lnTo>
                  <a:pt x="0" y="650367"/>
                </a:lnTo>
                <a:lnTo>
                  <a:pt x="0" y="120014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821098" y="4132649"/>
            <a:ext cx="720090" cy="770890"/>
          </a:xfrm>
          <a:custGeom>
            <a:avLst/>
            <a:gdLst/>
            <a:ahLst/>
            <a:cxnLst/>
            <a:rect l="l" t="t" r="r" b="b"/>
            <a:pathLst>
              <a:path w="720089" h="770889">
                <a:moveTo>
                  <a:pt x="0" y="120014"/>
                </a:moveTo>
                <a:lnTo>
                  <a:pt x="9429" y="73294"/>
                </a:lnTo>
                <a:lnTo>
                  <a:pt x="35147" y="35147"/>
                </a:lnTo>
                <a:lnTo>
                  <a:pt x="73294" y="9429"/>
                </a:lnTo>
                <a:lnTo>
                  <a:pt x="120014" y="0"/>
                </a:lnTo>
                <a:lnTo>
                  <a:pt x="600075" y="0"/>
                </a:lnTo>
                <a:lnTo>
                  <a:pt x="646795" y="9429"/>
                </a:lnTo>
                <a:lnTo>
                  <a:pt x="684942" y="35147"/>
                </a:lnTo>
                <a:lnTo>
                  <a:pt x="710660" y="73294"/>
                </a:lnTo>
                <a:lnTo>
                  <a:pt x="720089" y="120014"/>
                </a:lnTo>
                <a:lnTo>
                  <a:pt x="720089" y="650366"/>
                </a:lnTo>
                <a:lnTo>
                  <a:pt x="710660" y="697087"/>
                </a:lnTo>
                <a:lnTo>
                  <a:pt x="684942" y="735234"/>
                </a:lnTo>
                <a:lnTo>
                  <a:pt x="646795" y="760952"/>
                </a:lnTo>
                <a:lnTo>
                  <a:pt x="600075" y="770381"/>
                </a:lnTo>
                <a:lnTo>
                  <a:pt x="120014" y="770381"/>
                </a:lnTo>
                <a:lnTo>
                  <a:pt x="73294" y="760952"/>
                </a:lnTo>
                <a:lnTo>
                  <a:pt x="35147" y="735234"/>
                </a:lnTo>
                <a:lnTo>
                  <a:pt x="9429" y="697087"/>
                </a:lnTo>
                <a:lnTo>
                  <a:pt x="0" y="650366"/>
                </a:lnTo>
                <a:lnTo>
                  <a:pt x="0" y="120014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rgbClr val="9389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821098" y="5173032"/>
            <a:ext cx="720090" cy="770890"/>
          </a:xfrm>
          <a:custGeom>
            <a:avLst/>
            <a:gdLst/>
            <a:ahLst/>
            <a:cxnLst/>
            <a:rect l="l" t="t" r="r" b="b"/>
            <a:pathLst>
              <a:path w="720089" h="770890">
                <a:moveTo>
                  <a:pt x="0" y="120015"/>
                </a:moveTo>
                <a:lnTo>
                  <a:pt x="9429" y="73300"/>
                </a:lnTo>
                <a:lnTo>
                  <a:pt x="35147" y="35152"/>
                </a:lnTo>
                <a:lnTo>
                  <a:pt x="73294" y="9431"/>
                </a:lnTo>
                <a:lnTo>
                  <a:pt x="120014" y="0"/>
                </a:lnTo>
                <a:lnTo>
                  <a:pt x="600075" y="0"/>
                </a:lnTo>
                <a:lnTo>
                  <a:pt x="646795" y="9431"/>
                </a:lnTo>
                <a:lnTo>
                  <a:pt x="684942" y="35152"/>
                </a:lnTo>
                <a:lnTo>
                  <a:pt x="710660" y="73300"/>
                </a:lnTo>
                <a:lnTo>
                  <a:pt x="720089" y="120015"/>
                </a:lnTo>
                <a:lnTo>
                  <a:pt x="720089" y="650367"/>
                </a:lnTo>
                <a:lnTo>
                  <a:pt x="710660" y="697089"/>
                </a:lnTo>
                <a:lnTo>
                  <a:pt x="684942" y="735241"/>
                </a:lnTo>
                <a:lnTo>
                  <a:pt x="646795" y="760962"/>
                </a:lnTo>
                <a:lnTo>
                  <a:pt x="600075" y="770394"/>
                </a:lnTo>
                <a:lnTo>
                  <a:pt x="120014" y="770394"/>
                </a:lnTo>
                <a:lnTo>
                  <a:pt x="73294" y="760962"/>
                </a:lnTo>
                <a:lnTo>
                  <a:pt x="35147" y="735241"/>
                </a:lnTo>
                <a:lnTo>
                  <a:pt x="9429" y="697089"/>
                </a:lnTo>
                <a:lnTo>
                  <a:pt x="0" y="650367"/>
                </a:lnTo>
                <a:lnTo>
                  <a:pt x="0" y="120015"/>
                </a:lnTo>
                <a:close/>
              </a:path>
            </a:pathLst>
          </a:custGeom>
          <a:ln w="38100">
            <a:solidFill>
              <a:srgbClr val="68D2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2051918" y="1090413"/>
            <a:ext cx="257175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b="1" dirty="0">
                <a:solidFill>
                  <a:srgbClr val="800080"/>
                </a:solidFill>
                <a:latin typeface="Calibri"/>
                <a:cs typeface="Calibri"/>
              </a:rPr>
              <a:t>1</a:t>
            </a:r>
            <a:endParaRPr sz="3600" dirty="0">
              <a:solidFill>
                <a:srgbClr val="800080"/>
              </a:solidFill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051920" y="3234290"/>
            <a:ext cx="257175" cy="584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b="1" dirty="0">
                <a:solidFill>
                  <a:srgbClr val="77923B"/>
                </a:solidFill>
                <a:latin typeface="Calibri"/>
                <a:cs typeface="Calibri"/>
              </a:rPr>
              <a:t>3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052555" y="5244085"/>
            <a:ext cx="257175" cy="584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b="1" dirty="0">
                <a:solidFill>
                  <a:srgbClr val="50CC9D"/>
                </a:solidFill>
                <a:latin typeface="Calibri"/>
                <a:cs typeface="Calibri"/>
              </a:rPr>
              <a:t>6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051920" y="4225676"/>
            <a:ext cx="257810" cy="584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b="1" dirty="0">
                <a:solidFill>
                  <a:srgbClr val="938953"/>
                </a:solidFill>
                <a:latin typeface="Calibri"/>
                <a:cs typeface="Calibri"/>
              </a:rPr>
              <a:t>4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797235" y="207325"/>
            <a:ext cx="4320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ОСНОВНЫЕ НАПРАВЛЕНИЯ ПРОЕКТА: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4097" y="177177"/>
            <a:ext cx="8927592" cy="48745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44983" y="587829"/>
            <a:ext cx="8425180" cy="3082895"/>
          </a:xfrm>
          <a:prstGeom prst="rect">
            <a:avLst/>
          </a:prstGeom>
          <a:solidFill>
            <a:srgbClr val="87DCBB"/>
          </a:solidFill>
        </p:spPr>
        <p:txBody>
          <a:bodyPr vert="horz" wrap="square" lIns="0" tIns="101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0"/>
              </a:spcBef>
            </a:pPr>
            <a:endParaRPr lang="ru-RU" b="1" dirty="0" smtClean="0">
              <a:solidFill>
                <a:schemeClr val="bg1"/>
              </a:solidFill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80"/>
              </a:spcBef>
            </a:pPr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ПОВЫШЕНИЕ ЭФФЕКТИВНОСТИ РАБОЧЕГО ВРЕМЕНИ ВРАЧЕЙ ПЕДИАТРОВ –УЧАСТКОВЫХ И УЗКИХ СПЕЦИАЛИСТОВ  </a:t>
            </a:r>
          </a:p>
          <a:p>
            <a:pPr algn="ctr">
              <a:lnSpc>
                <a:spcPct val="100000"/>
              </a:lnSpc>
              <a:spcBef>
                <a:spcPts val="80"/>
              </a:spcBef>
            </a:pPr>
            <a:endParaRPr sz="2000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2856737"/>
            <a:ext cx="5148072" cy="118414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771" y="3234501"/>
            <a:ext cx="5148072" cy="3634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5069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44142" y="2709926"/>
            <a:ext cx="5859780" cy="584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20" dirty="0">
                <a:solidFill>
                  <a:srgbClr val="244060"/>
                </a:solidFill>
              </a:rPr>
              <a:t>БЛАГОДАРЮ </a:t>
            </a:r>
            <a:r>
              <a:rPr sz="3600" spc="-10" dirty="0">
                <a:solidFill>
                  <a:srgbClr val="244060"/>
                </a:solidFill>
              </a:rPr>
              <a:t>ЗА </a:t>
            </a:r>
            <a:r>
              <a:rPr sz="3600" dirty="0">
                <a:solidFill>
                  <a:srgbClr val="244060"/>
                </a:solidFill>
              </a:rPr>
              <a:t>ВНИМАНИЕ</a:t>
            </a:r>
            <a:r>
              <a:rPr sz="3600" spc="-65" dirty="0">
                <a:solidFill>
                  <a:srgbClr val="244060"/>
                </a:solidFill>
              </a:rPr>
              <a:t> </a:t>
            </a:r>
            <a:r>
              <a:rPr sz="3600" dirty="0">
                <a:solidFill>
                  <a:srgbClr val="244060"/>
                </a:solidFill>
              </a:rPr>
              <a:t>!</a:t>
            </a:r>
            <a:endParaRPr sz="36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1034</TotalTime>
  <Words>159</Words>
  <Application>Microsoft Office PowerPoint</Application>
  <PresentationFormat>Экран (4:3)</PresentationFormat>
  <Paragraphs>45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Тема Office</vt:lpstr>
      <vt:lpstr>«БЕРЕЖЛИВАЯ ПОЛИКЛИНИКА»</vt:lpstr>
      <vt:lpstr>Предпосылки к внедрению процесса «Бережливая поликлиника»: </vt:lpstr>
      <vt:lpstr>Презентация PowerPoint</vt:lpstr>
      <vt:lpstr>Презентация PowerPoint</vt:lpstr>
      <vt:lpstr>Презентация PowerPoint</vt:lpstr>
      <vt:lpstr>БЛАГОДАРЮ ЗА ВНИМАНИЕ 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Клюшина Любовь Витальевна</dc:creator>
  <cp:lastModifiedBy>Пользователь</cp:lastModifiedBy>
  <cp:revision>161</cp:revision>
  <dcterms:created xsi:type="dcterms:W3CDTF">2017-03-22T18:14:31Z</dcterms:created>
  <dcterms:modified xsi:type="dcterms:W3CDTF">2017-07-14T09:14:55Z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2016-04-04T00:00:00Z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2017-03-22T00:00:00Z</vt:filetime>
  </property>
</Properties>
</file>